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35"/>
  </p:notesMasterIdLst>
  <p:handoutMasterIdLst>
    <p:handoutMasterId r:id="rId36"/>
  </p:handoutMasterIdLst>
  <p:sldIdLst>
    <p:sldId id="947" r:id="rId3"/>
    <p:sldId id="388" r:id="rId4"/>
    <p:sldId id="447" r:id="rId5"/>
    <p:sldId id="431" r:id="rId6"/>
    <p:sldId id="448" r:id="rId7"/>
    <p:sldId id="1010" r:id="rId8"/>
    <p:sldId id="1003" r:id="rId9"/>
    <p:sldId id="1011" r:id="rId10"/>
    <p:sldId id="1007" r:id="rId11"/>
    <p:sldId id="969" r:id="rId12"/>
    <p:sldId id="970" r:id="rId13"/>
    <p:sldId id="971" r:id="rId14"/>
    <p:sldId id="997" r:id="rId15"/>
    <p:sldId id="1012" r:id="rId16"/>
    <p:sldId id="981" r:id="rId17"/>
    <p:sldId id="994" r:id="rId18"/>
    <p:sldId id="995" r:id="rId19"/>
    <p:sldId id="996" r:id="rId20"/>
    <p:sldId id="1013" r:id="rId21"/>
    <p:sldId id="999" r:id="rId22"/>
    <p:sldId id="1001" r:id="rId23"/>
    <p:sldId id="1002" r:id="rId24"/>
    <p:sldId id="1014" r:id="rId25"/>
    <p:sldId id="1000" r:id="rId26"/>
    <p:sldId id="1015" r:id="rId27"/>
    <p:sldId id="478" r:id="rId28"/>
    <p:sldId id="1008" r:id="rId29"/>
    <p:sldId id="1009" r:id="rId30"/>
    <p:sldId id="1019" r:id="rId31"/>
    <p:sldId id="1016" r:id="rId32"/>
    <p:sldId id="1017" r:id="rId33"/>
    <p:sldId id="1018" r:id="rId3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06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DF2F204C-2EB8-47A8-A801-C6F6C39BBCA9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最长公共子序列</a:t>
          </a:r>
        </a:p>
      </dgm:t>
    </dgm:pt>
    <dgm:pt modelId="{A5693E2F-A725-4C69-BDFB-AD41DC4CD901}" type="par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C7F01D11-9B23-4880-B010-77B59EABF042}" type="sib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林克的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01</a:t>
          </a: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背包</a:t>
          </a: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07A2551A-2210-415E-9515-9077D618CA57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石子合并</a:t>
          </a:r>
        </a:p>
      </dgm:t>
    </dgm:pt>
    <dgm:pt modelId="{CD9C56AE-A0BA-4DE4-9AED-FB6876B37AFA}" type="par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444D6C03-EF34-40D4-B620-1C0AB1CB4994}" type="sib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chemeClr val="accent2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林克的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完全背包问题</a:t>
          </a:r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C259CB7C-47D7-4DCA-B7A2-83B03271E21D}" type="pres">
      <dgm:prSet presAssocID="{20D237AD-2D1F-4481-A390-56C1A4A234E1}" presName="node" presStyleLbl="node1" presStyleIdx="0" presStyleCnt="4" custScaleX="110570">
        <dgm:presLayoutVars>
          <dgm:bulletEnabled val="1"/>
        </dgm:presLayoutVars>
      </dgm:prSet>
      <dgm:spPr/>
    </dgm:pt>
    <dgm:pt modelId="{2F2627EA-8A61-494F-AE64-ECDBF674EF46}" type="pres">
      <dgm:prSet presAssocID="{9B6AF509-78FF-4A59-9603-56CBBF4637F2}" presName="sibTrans" presStyleCnt="0"/>
      <dgm:spPr/>
    </dgm:pt>
    <dgm:pt modelId="{9BDEFA3C-A9F8-4DC5-AB8E-02B79BC6EEAA}" type="pres">
      <dgm:prSet presAssocID="{B94AF739-DC5E-4EA7-8B47-A00A858C2084}" presName="node" presStyleLbl="node1" presStyleIdx="1" presStyleCnt="4" custScaleX="112084">
        <dgm:presLayoutVars>
          <dgm:bulletEnabled val="1"/>
        </dgm:presLayoutVars>
      </dgm:prSet>
      <dgm:spPr/>
    </dgm:pt>
    <dgm:pt modelId="{93E8E9AF-C597-4473-AE4F-27E0C9D95AFE}" type="pres">
      <dgm:prSet presAssocID="{197AE494-BF80-4F94-84F6-286B928B1340}" presName="sibTrans" presStyleCnt="0"/>
      <dgm:spPr/>
    </dgm:pt>
    <dgm:pt modelId="{9DC9E9F8-81F2-4C76-B5C5-22C6E30C5E15}" type="pres">
      <dgm:prSet presAssocID="{07A2551A-2210-415E-9515-9077D618CA57}" presName="node" presStyleLbl="node1" presStyleIdx="2" presStyleCnt="4" custScaleX="105885">
        <dgm:presLayoutVars>
          <dgm:bulletEnabled val="1"/>
        </dgm:presLayoutVars>
      </dgm:prSet>
      <dgm:spPr/>
    </dgm:pt>
    <dgm:pt modelId="{E18A7C25-A4BB-4FD2-8379-91F3688F61AF}" type="pres">
      <dgm:prSet presAssocID="{444D6C03-EF34-40D4-B620-1C0AB1CB4994}" presName="sibTrans" presStyleCnt="0"/>
      <dgm:spPr/>
    </dgm:pt>
    <dgm:pt modelId="{45F17939-49F1-4A25-93BB-9F8831F821A4}" type="pres">
      <dgm:prSet presAssocID="{DF2F204C-2EB8-47A8-A801-C6F6C39BBCA9}" presName="node" presStyleLbl="node1" presStyleIdx="3" presStyleCnt="4" custScaleX="109585">
        <dgm:presLayoutVars>
          <dgm:bulletEnabled val="1"/>
        </dgm:presLayoutVars>
      </dgm:prSet>
      <dgm:spPr/>
    </dgm:pt>
  </dgm:ptLst>
  <dgm:cxnLst>
    <dgm:cxn modelId="{BFE0F802-9B17-4CA1-AA6B-5219AD567899}" srcId="{6787E9D6-2A90-4BCA-9917-059667D4BDBC}" destId="{DF2F204C-2EB8-47A8-A801-C6F6C39BBCA9}" srcOrd="3" destOrd="0" parTransId="{A5693E2F-A725-4C69-BDFB-AD41DC4CD901}" sibTransId="{C7F01D11-9B23-4880-B010-77B59EABF042}"/>
    <dgm:cxn modelId="{A2B75512-2E90-4CAD-B681-92E841E20A3C}" srcId="{6787E9D6-2A90-4BCA-9917-059667D4BDBC}" destId="{20D237AD-2D1F-4481-A390-56C1A4A234E1}" srcOrd="0" destOrd="0" parTransId="{77A42239-407A-4DA4-92B6-1156C06B96B4}" sibTransId="{9B6AF509-78FF-4A59-9603-56CBBF4637F2}"/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27A7BC3C-82B2-4F40-9D91-200ABB2B67AE}" type="presOf" srcId="{07A2551A-2210-415E-9515-9077D618CA57}" destId="{9DC9E9F8-81F2-4C76-B5C5-22C6E30C5E15}" srcOrd="0" destOrd="0" presId="urn:microsoft.com/office/officeart/2005/8/layout/default"/>
    <dgm:cxn modelId="{88F0C747-2C6E-46EA-9E51-D9D209DEEA71}" srcId="{6787E9D6-2A90-4BCA-9917-059667D4BDBC}" destId="{07A2551A-2210-415E-9515-9077D618CA57}" srcOrd="2" destOrd="0" parTransId="{CD9C56AE-A0BA-4DE4-9AED-FB6876B37AFA}" sibTransId="{444D6C03-EF34-40D4-B620-1C0AB1CB4994}"/>
    <dgm:cxn modelId="{990BF27E-A80D-4C23-B888-4BC94609A2DB}" srcId="{6787E9D6-2A90-4BCA-9917-059667D4BDBC}" destId="{B94AF739-DC5E-4EA7-8B47-A00A858C2084}" srcOrd="1" destOrd="0" parTransId="{EC1C3C7F-F893-44F2-A21A-8D5AAA60BCB6}" sibTransId="{197AE494-BF80-4F94-84F6-286B928B1340}"/>
    <dgm:cxn modelId="{1B3EDDD0-E399-4309-BAA5-99900E02E391}" type="presOf" srcId="{DF2F204C-2EB8-47A8-A801-C6F6C39BBCA9}" destId="{45F17939-49F1-4A25-93BB-9F8831F821A4}" srcOrd="0" destOrd="0" presId="urn:microsoft.com/office/officeart/2005/8/layout/default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43EE2D6D-E910-408C-9117-ADCC0ED1E681}" type="presParOf" srcId="{D822D75A-238A-426D-A9D3-A664472FE3B0}" destId="{C259CB7C-47D7-4DCA-B7A2-83B03271E21D}" srcOrd="0" destOrd="0" presId="urn:microsoft.com/office/officeart/2005/8/layout/default"/>
    <dgm:cxn modelId="{8C890EA6-FC07-4FD3-BC19-262BA22913D4}" type="presParOf" srcId="{D822D75A-238A-426D-A9D3-A664472FE3B0}" destId="{2F2627EA-8A61-494F-AE64-ECDBF674EF46}" srcOrd="1" destOrd="0" presId="urn:microsoft.com/office/officeart/2005/8/layout/default"/>
    <dgm:cxn modelId="{8A9F47D2-6B4D-44D1-9C33-0918D24ADA93}" type="presParOf" srcId="{D822D75A-238A-426D-A9D3-A664472FE3B0}" destId="{9BDEFA3C-A9F8-4DC5-AB8E-02B79BC6EEAA}" srcOrd="2" destOrd="0" presId="urn:microsoft.com/office/officeart/2005/8/layout/default"/>
    <dgm:cxn modelId="{7C27D53B-9EC4-43F4-B76A-263202D184E0}" type="presParOf" srcId="{D822D75A-238A-426D-A9D3-A664472FE3B0}" destId="{93E8E9AF-C597-4473-AE4F-27E0C9D95AFE}" srcOrd="3" destOrd="0" presId="urn:microsoft.com/office/officeart/2005/8/layout/default"/>
    <dgm:cxn modelId="{013523FC-D8F6-42DA-B88B-B30B3CC498C7}" type="presParOf" srcId="{D822D75A-238A-426D-A9D3-A664472FE3B0}" destId="{9DC9E9F8-81F2-4C76-B5C5-22C6E30C5E15}" srcOrd="4" destOrd="0" presId="urn:microsoft.com/office/officeart/2005/8/layout/default"/>
    <dgm:cxn modelId="{C9E3A65B-A381-4367-858B-8CFA2A43A460}" type="presParOf" srcId="{D822D75A-238A-426D-A9D3-A664472FE3B0}" destId="{E18A7C25-A4BB-4FD2-8379-91F3688F61AF}" srcOrd="5" destOrd="0" presId="urn:microsoft.com/office/officeart/2005/8/layout/default"/>
    <dgm:cxn modelId="{0F8B6453-72EA-4ECA-B1C7-C4C29688982F}" type="presParOf" srcId="{D822D75A-238A-426D-A9D3-A664472FE3B0}" destId="{45F17939-49F1-4A25-93BB-9F8831F821A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9CB7C-47D7-4DCA-B7A2-83B03271E21D}">
      <dsp:nvSpPr>
        <dsp:cNvPr id="0" name=""/>
        <dsp:cNvSpPr/>
      </dsp:nvSpPr>
      <dsp:spPr>
        <a:xfrm>
          <a:off x="723053" y="2203"/>
          <a:ext cx="3564908" cy="1934471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林克的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01</a:t>
          </a: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背包</a:t>
          </a:r>
        </a:p>
      </dsp:txBody>
      <dsp:txXfrm>
        <a:off x="723053" y="2203"/>
        <a:ext cx="3564908" cy="1934471"/>
      </dsp:txXfrm>
    </dsp:sp>
    <dsp:sp modelId="{9BDEFA3C-A9F8-4DC5-AB8E-02B79BC6EEAA}">
      <dsp:nvSpPr>
        <dsp:cNvPr id="0" name=""/>
        <dsp:cNvSpPr/>
      </dsp:nvSpPr>
      <dsp:spPr>
        <a:xfrm>
          <a:off x="4610374" y="2203"/>
          <a:ext cx="3613722" cy="1934471"/>
        </a:xfrm>
        <a:prstGeom prst="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林克的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完全背包问题</a:t>
          </a:r>
        </a:p>
      </dsp:txBody>
      <dsp:txXfrm>
        <a:off x="4610374" y="2203"/>
        <a:ext cx="3613722" cy="1934471"/>
      </dsp:txXfrm>
    </dsp:sp>
    <dsp:sp modelId="{9DC9E9F8-81F2-4C76-B5C5-22C6E30C5E15}">
      <dsp:nvSpPr>
        <dsp:cNvPr id="0" name=""/>
        <dsp:cNvSpPr/>
      </dsp:nvSpPr>
      <dsp:spPr>
        <a:xfrm>
          <a:off x="838863" y="2259086"/>
          <a:ext cx="3413858" cy="1934471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石子合并</a:t>
          </a:r>
        </a:p>
      </dsp:txBody>
      <dsp:txXfrm>
        <a:off x="838863" y="2259086"/>
        <a:ext cx="3413858" cy="1934471"/>
      </dsp:txXfrm>
    </dsp:sp>
    <dsp:sp modelId="{45F17939-49F1-4A25-93BB-9F8831F821A4}">
      <dsp:nvSpPr>
        <dsp:cNvPr id="0" name=""/>
        <dsp:cNvSpPr/>
      </dsp:nvSpPr>
      <dsp:spPr>
        <a:xfrm>
          <a:off x="4575134" y="2259086"/>
          <a:ext cx="3533151" cy="1934471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最长公共子序列</a:t>
          </a:r>
        </a:p>
      </dsp:txBody>
      <dsp:txXfrm>
        <a:off x="4575134" y="2259086"/>
        <a:ext cx="3533151" cy="193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7/17/2023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7/17/2023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2023/7/17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cwing.com/video/944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cwing.com/video/945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acwing.com/video/943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acwing.com/video/94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1.&#25968;&#23383;&#19977;&#35282;&#24418;(Y&#24635;).mp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www.acwing.com/activity/content/22/" TargetMode="Externa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2023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57128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00613" y="5366758"/>
            <a:ext cx="7479583" cy="10684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6000" dirty="0">
                <a:latin typeface="Microsoft YaHei UI" panose="020B0503020204020204" pitchFamily="34" charset="-122"/>
              </a:rPr>
              <a:t>1</a:t>
            </a:r>
            <a:r>
              <a:rPr lang="zh-CN" altLang="en-US" sz="6000" dirty="0">
                <a:latin typeface="Microsoft YaHei UI" panose="020B0503020204020204" pitchFamily="34" charset="-122"/>
              </a:rPr>
              <a:t>、林克的</a:t>
            </a:r>
            <a:r>
              <a:rPr lang="en-US" altLang="zh-CN" sz="6000" dirty="0">
                <a:latin typeface="Microsoft YaHei UI" panose="020B0503020204020204" pitchFamily="34" charset="-122"/>
              </a:rPr>
              <a:t>01</a:t>
            </a:r>
            <a:r>
              <a:rPr lang="zh-CN" altLang="en-US" sz="6000" dirty="0">
                <a:latin typeface="Microsoft YaHei UI" panose="020B0503020204020204" pitchFamily="34" charset="-122"/>
              </a:rPr>
              <a:t>背包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5" name="图片 4" descr="查看源图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369" y="825438"/>
            <a:ext cx="7411827" cy="4197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1556485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林克的</a:t>
            </a:r>
            <a:r>
              <a:rPr lang="en-US" altLang="zh-CN" dirty="0"/>
              <a:t>01</a:t>
            </a:r>
            <a:r>
              <a:rPr lang="zh-CN" altLang="en-US" dirty="0"/>
              <a:t>背包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53071" y="1062319"/>
            <a:ext cx="10935955" cy="14478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effectLst/>
              </a:rPr>
              <a:t>初入动态规划大陆的林克面临一个艰难的选择</a:t>
            </a:r>
            <a:r>
              <a:rPr lang="en-US" altLang="zh-CN" dirty="0">
                <a:effectLst/>
              </a:rPr>
              <a:t>,</a:t>
            </a:r>
            <a:r>
              <a:rPr lang="zh-CN" altLang="en-US" dirty="0">
                <a:effectLst/>
              </a:rPr>
              <a:t>他的背包容量有限</a:t>
            </a:r>
            <a:r>
              <a:rPr lang="en-US" altLang="zh-CN" dirty="0">
                <a:effectLst/>
              </a:rPr>
              <a:t>,</a:t>
            </a:r>
            <a:r>
              <a:rPr lang="zh-CN" altLang="en-US" dirty="0">
                <a:effectLst/>
              </a:rPr>
              <a:t>而面前摆放着价值不同的物品</a:t>
            </a:r>
            <a:r>
              <a:rPr lang="en-US" altLang="zh-CN" dirty="0">
                <a:effectLst/>
              </a:rPr>
              <a:t>(</a:t>
            </a:r>
            <a:r>
              <a:rPr lang="zh-CN" altLang="en-US" dirty="0">
                <a:effectLst/>
              </a:rPr>
              <a:t>各种套装</a:t>
            </a:r>
            <a:r>
              <a:rPr lang="en-US" altLang="zh-CN" dirty="0">
                <a:effectLst/>
              </a:rPr>
              <a:t>)</a:t>
            </a:r>
          </a:p>
          <a:p>
            <a:endParaRPr lang="zh-CN" altLang="en-US" dirty="0"/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71" y="2724471"/>
            <a:ext cx="10742602" cy="25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71" y="5440671"/>
            <a:ext cx="10742602" cy="118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688226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878" y="1261268"/>
            <a:ext cx="10875553" cy="5359665"/>
          </a:xfrm>
          <a:prstGeom prst="rect">
            <a:avLst/>
          </a:prstGeom>
        </p:spPr>
      </p:pic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</p:spPr>
        <p:txBody>
          <a:bodyPr/>
          <a:lstStyle/>
          <a:p>
            <a:r>
              <a:rPr lang="zh-CN" altLang="en-US" dirty="0"/>
              <a:t>林克的</a:t>
            </a:r>
            <a:r>
              <a:rPr lang="en-US" altLang="zh-CN" dirty="0"/>
              <a:t>01</a:t>
            </a:r>
            <a:r>
              <a:rPr lang="zh-CN" altLang="en-US" dirty="0"/>
              <a:t>背包</a:t>
            </a:r>
          </a:p>
        </p:txBody>
      </p:sp>
    </p:spTree>
    <p:extLst>
      <p:ext uri="{BB962C8B-B14F-4D97-AF65-F5344CB8AC3E}">
        <p14:creationId xmlns:p14="http://schemas.microsoft.com/office/powerpoint/2010/main" val="98034367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总讲解：</a:t>
            </a:r>
            <a:r>
              <a:rPr lang="en-US" altLang="zh-CN" sz="2800" dirty="0"/>
              <a:t>https://www.acwing.com/video/944/</a:t>
            </a:r>
            <a:endParaRPr lang="zh-CN" altLang="en-US" dirty="0"/>
          </a:p>
        </p:txBody>
      </p:sp>
      <p:pic>
        <p:nvPicPr>
          <p:cNvPr id="4" name="内容占位符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4203" y="1148644"/>
            <a:ext cx="7924978" cy="55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5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49076"/>
            <a:ext cx="9803005" cy="558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5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466207" y="5471479"/>
            <a:ext cx="8050138" cy="92932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5400" dirty="0">
                <a:latin typeface="Microsoft YaHei UI" panose="020B0503020204020204" pitchFamily="34" charset="-122"/>
              </a:rPr>
              <a:t>2</a:t>
            </a:r>
            <a:r>
              <a:rPr lang="zh-CN" altLang="en-US" sz="5400" dirty="0">
                <a:latin typeface="Microsoft YaHei UI" panose="020B0503020204020204" pitchFamily="34" charset="-122"/>
              </a:rPr>
              <a:t>、林克的完全背包问题</a:t>
            </a:r>
            <a:endParaRPr lang="zh-CN" altLang="zh-CN" sz="4800" dirty="0">
              <a:latin typeface="Microsoft YaHei UI" panose="020B0503020204020204" pitchFamily="34" charset="-122"/>
            </a:endParaRPr>
          </a:p>
        </p:txBody>
      </p:sp>
      <p:pic>
        <p:nvPicPr>
          <p:cNvPr id="3076" name="Picture 4" descr="https://timgsa.baidu.com/timg?image&amp;quality=80&amp;size=b9999_10000&amp;sec=1584465642931&amp;di=b649971823ed526f3017b5421f8a86ce&amp;imgtype=0&amp;src=http%3A%2F%2Fi0.hdslb.com%2Fbfs%2Farticle%2F140586e68e74c41bdb2bb88d8b0dd92db6dffdd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60" y="950513"/>
            <a:ext cx="7630432" cy="429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67476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林克的完全背包问题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330" y="1142999"/>
            <a:ext cx="6407315" cy="54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57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001" y="729103"/>
            <a:ext cx="7991475" cy="2524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001" y="3539068"/>
            <a:ext cx="2876550" cy="3200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428" y="3553178"/>
            <a:ext cx="185737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81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3071" y="232125"/>
            <a:ext cx="11242070" cy="824549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en-US" altLang="zh-CN" dirty="0"/>
              <a:t>Y</a:t>
            </a:r>
            <a:r>
              <a:rPr lang="zh-CN" altLang="en-US" dirty="0"/>
              <a:t>总讲解</a:t>
            </a:r>
            <a:r>
              <a:rPr lang="en-US" altLang="zh-CN" dirty="0"/>
              <a:t>:</a:t>
            </a:r>
            <a:r>
              <a:rPr lang="en-US" altLang="zh-CN" sz="3600" dirty="0"/>
              <a:t>https://www.acwing.com/video/945/</a:t>
            </a:r>
            <a:endParaRPr lang="zh-CN" altLang="en-US" sz="5400" dirty="0"/>
          </a:p>
        </p:txBody>
      </p:sp>
      <p:pic>
        <p:nvPicPr>
          <p:cNvPr id="4" name="内容占位符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8905" y="1165578"/>
            <a:ext cx="8015326" cy="54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69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4688" y="1202487"/>
            <a:ext cx="7535446" cy="548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2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动态规划算法</a:t>
            </a:r>
          </a:p>
        </p:txBody>
      </p:sp>
    </p:spTree>
    <p:extLst>
      <p:ext uri="{BB962C8B-B14F-4D97-AF65-F5344CB8AC3E}">
        <p14:creationId xmlns:p14="http://schemas.microsoft.com/office/powerpoint/2010/main" val="3934741926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69639" y="5142962"/>
            <a:ext cx="9582952" cy="107359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6000" dirty="0">
                <a:latin typeface="Microsoft YaHei UI" panose="020B0503020204020204" pitchFamily="34" charset="-122"/>
              </a:rPr>
              <a:t>3</a:t>
            </a:r>
            <a:r>
              <a:rPr lang="zh-CN" altLang="en-US" sz="6000" dirty="0">
                <a:latin typeface="Microsoft YaHei UI" panose="020B0503020204020204" pitchFamily="34" charset="-122"/>
              </a:rPr>
              <a:t>、石子合并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BF698B-2B0B-4C7F-AFDD-513751B46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44" y="227460"/>
            <a:ext cx="6915957" cy="46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39330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石子合并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408113"/>
            <a:ext cx="11553825" cy="33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31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67102"/>
            <a:ext cx="5705475" cy="417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156" y="1367102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2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区间 </a:t>
            </a:r>
            <a:r>
              <a:rPr lang="en-US" altLang="zh-CN" dirty="0"/>
              <a:t>DP </a:t>
            </a:r>
            <a:r>
              <a:rPr lang="zh-CN" altLang="en-US" dirty="0"/>
              <a:t>常用模版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1081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所有的区间</a:t>
            </a:r>
            <a:r>
              <a:rPr lang="en-US" altLang="zh-CN" sz="2000" dirty="0" err="1"/>
              <a:t>dp</a:t>
            </a:r>
            <a:r>
              <a:rPr lang="zh-CN" altLang="en-US" sz="2000" dirty="0"/>
              <a:t>问题枚举时，第一维通常是枚举区间长度，并且一般 </a:t>
            </a:r>
            <a:r>
              <a:rPr lang="en-US" altLang="zh-CN" sz="2000" dirty="0" err="1"/>
              <a:t>len</a:t>
            </a:r>
            <a:r>
              <a:rPr lang="en-US" altLang="zh-CN" sz="2000" dirty="0"/>
              <a:t> = 1 </a:t>
            </a:r>
            <a:r>
              <a:rPr lang="zh-CN" altLang="en-US" sz="2000" dirty="0"/>
              <a:t>时用来初始化，枚举从 </a:t>
            </a:r>
            <a:r>
              <a:rPr lang="en-US" altLang="zh-CN" sz="2000" dirty="0" err="1"/>
              <a:t>len</a:t>
            </a:r>
            <a:r>
              <a:rPr lang="en-US" altLang="zh-CN" sz="2000" dirty="0"/>
              <a:t> = 2 </a:t>
            </a:r>
            <a:r>
              <a:rPr lang="zh-CN" altLang="en-US" sz="2000" dirty="0"/>
              <a:t>开始；第二维枚举起点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</a:t>
            </a:r>
            <a:r>
              <a:rPr lang="zh-CN" altLang="en-US" sz="2000" dirty="0"/>
              <a:t>（右端点 </a:t>
            </a:r>
            <a:r>
              <a:rPr lang="en-US" altLang="zh-CN" sz="2000" dirty="0"/>
              <a:t>j </a:t>
            </a:r>
            <a:r>
              <a:rPr lang="zh-CN" altLang="en-US" sz="2000" dirty="0"/>
              <a:t>自动获得，</a:t>
            </a:r>
            <a:r>
              <a:rPr lang="en-US" altLang="zh-CN" sz="2000" dirty="0"/>
              <a:t>j =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+ </a:t>
            </a:r>
            <a:r>
              <a:rPr lang="en-US" altLang="zh-CN" sz="2000" dirty="0" err="1"/>
              <a:t>len</a:t>
            </a:r>
            <a:r>
              <a:rPr lang="en-US" altLang="zh-CN" sz="2000" dirty="0"/>
              <a:t> - 1</a:t>
            </a:r>
            <a:r>
              <a:rPr lang="zh-CN" altLang="en-US" sz="2000" dirty="0"/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0" y="2630948"/>
            <a:ext cx="9686501" cy="408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73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  <a:r>
              <a:rPr lang="en-US" altLang="zh-CN" dirty="0"/>
              <a:t>:</a:t>
            </a:r>
            <a:r>
              <a:rPr lang="en-US" altLang="zh-CN" sz="2800" dirty="0"/>
              <a:t>https://www.acwing.com/video/943/</a:t>
            </a:r>
            <a:endParaRPr lang="zh-CN" altLang="en-US" dirty="0"/>
          </a:p>
        </p:txBody>
      </p:sp>
      <p:pic>
        <p:nvPicPr>
          <p:cNvPr id="5" name="图片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91" y="1158275"/>
            <a:ext cx="7658277" cy="531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69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2202" y="237770"/>
            <a:ext cx="9857652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1" y="1217909"/>
            <a:ext cx="3958203" cy="55076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492" y="1217909"/>
            <a:ext cx="7764433" cy="50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05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85550" y="5473520"/>
            <a:ext cx="9582952" cy="87612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en-US" altLang="zh-CN" sz="4800" dirty="0">
                <a:latin typeface="Microsoft YaHei UI" panose="020B0503020204020204" pitchFamily="34" charset="-122"/>
              </a:rPr>
              <a:t>4</a:t>
            </a:r>
            <a:r>
              <a:rPr lang="zh-CN" altLang="en-US" sz="4800" dirty="0">
                <a:latin typeface="Microsoft YaHei UI" panose="020B0503020204020204" pitchFamily="34" charset="-122"/>
              </a:rPr>
              <a:t>、最长公共子列</a:t>
            </a:r>
            <a:endParaRPr lang="zh-CN" altLang="zh-CN" sz="44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FAE604-DDF4-4D30-B978-3607BCBD1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56" y="448257"/>
            <a:ext cx="9075939" cy="463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28789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C498C41-995C-4B19-BB33-C2A5652F35B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最长公共子列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D689A1C-7510-497E-BD53-0AEE51821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845" y="1353923"/>
            <a:ext cx="7850510" cy="51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59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973C2-46B3-4D4D-A1A3-EF74422BD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B15B1E-39B4-4B51-B294-6C166EBC1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231" y="1443507"/>
            <a:ext cx="5957439" cy="4035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6E3E26-CFE1-4AC9-8BED-ADBCD24A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028" y="1443507"/>
            <a:ext cx="3356892" cy="22297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4E0EDF8-887C-4282-8EAA-5D9D8F99D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866" y="3894383"/>
            <a:ext cx="2589593" cy="15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01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总讲解：</a:t>
            </a:r>
            <a:r>
              <a:rPr lang="en-US" altLang="zh-CN" sz="2800" dirty="0"/>
              <a:t>https://www.acwing.com/video/946/</a:t>
            </a:r>
            <a:endParaRPr lang="zh-CN" altLang="en-US" dirty="0"/>
          </a:p>
        </p:txBody>
      </p:sp>
      <p:pic>
        <p:nvPicPr>
          <p:cNvPr id="5" name="内容占位符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3400" y="1185928"/>
            <a:ext cx="7777361" cy="546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40889" y="1511300"/>
            <a:ext cx="9582952" cy="4610100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r>
              <a:rPr lang="zh-CN" altLang="en-US" sz="4800" dirty="0"/>
              <a:t>动态规划是一种用途很广的问题求解方法，它本身并不是一个特定的算法，而是一种思想，一种手段。</a:t>
            </a:r>
            <a:br>
              <a:rPr lang="en-US" altLang="zh-CN" sz="6000" dirty="0"/>
            </a:br>
            <a:br>
              <a:rPr lang="en-US" altLang="zh-CN" sz="6000" dirty="0"/>
            </a:br>
            <a:r>
              <a:rPr lang="en-US" altLang="zh-CN" sz="4800" dirty="0"/>
              <a:t>	</a:t>
            </a:r>
            <a:r>
              <a:rPr lang="en-US" altLang="zh-CN" dirty="0"/>
              <a:t>——</a:t>
            </a:r>
            <a:r>
              <a:rPr lang="zh-CN" altLang="en-US" dirty="0"/>
              <a:t>刘汝佳</a:t>
            </a:r>
            <a:r>
              <a:rPr lang="en-US" altLang="zh-CN" dirty="0"/>
              <a:t>《</a:t>
            </a:r>
            <a:r>
              <a:rPr lang="zh-CN" altLang="en-US" dirty="0"/>
              <a:t>算法竞赛入门经典</a:t>
            </a:r>
            <a:r>
              <a:rPr lang="en-US" altLang="zh-CN" dirty="0"/>
              <a:t>》P259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669933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参考题解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5130" y="1128319"/>
            <a:ext cx="9404723" cy="10764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400" dirty="0"/>
              <a:t>这题的状态分成两半考虑比较方便，按两个序列末尾的字符是不是相等来区分。</a:t>
            </a:r>
          </a:p>
        </p:txBody>
      </p:sp>
      <p:pic>
        <p:nvPicPr>
          <p:cNvPr id="1026" name="Picture 2" descr="问题分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75" y="1760433"/>
            <a:ext cx="8710678" cy="481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12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917" y="1234933"/>
            <a:ext cx="9330716" cy="522568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参考题解</a:t>
            </a:r>
          </a:p>
        </p:txBody>
      </p:sp>
    </p:spTree>
    <p:extLst>
      <p:ext uri="{BB962C8B-B14F-4D97-AF65-F5344CB8AC3E}">
        <p14:creationId xmlns:p14="http://schemas.microsoft.com/office/powerpoint/2010/main" val="180939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参考代碼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671" y="237770"/>
            <a:ext cx="6729013" cy="66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0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00952" y="2413000"/>
            <a:ext cx="9582952" cy="1524000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7200" dirty="0"/>
              <a:t>数字三角形</a:t>
            </a:r>
            <a:endParaRPr lang="zh-CN" altLang="zh-CN" sz="6600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028614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60971" y="280700"/>
            <a:ext cx="9404723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数字三角形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B9F7DD8-AA91-4F19-8681-310ABFFDA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925" y="1214789"/>
            <a:ext cx="7055663" cy="556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0454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AE284-8565-4186-A981-241615D1862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E99FA2-D16C-4A39-9CE8-425B91E4B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983" y="1874313"/>
            <a:ext cx="9922290" cy="41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2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10943896" cy="824549"/>
          </a:xfrm>
          <a:solidFill>
            <a:srgbClr val="7030A0"/>
          </a:solidFill>
        </p:spPr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总讲解：</a:t>
            </a:r>
            <a:r>
              <a:rPr lang="en-US" altLang="zh-CN" sz="3200" dirty="0"/>
              <a:t>https://www.acwing.com/video/2294/</a:t>
            </a:r>
            <a:endParaRPr lang="zh-CN" altLang="en-US" sz="4400" dirty="0"/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5880" y="1188154"/>
            <a:ext cx="7992579" cy="550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8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409" y="233927"/>
            <a:ext cx="5905181" cy="662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65331" y="246652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>
                <a:hlinkClick r:id="rId2"/>
              </a:rPr>
              <a:t>闫氏</a:t>
            </a:r>
            <a:r>
              <a:rPr lang="en-US" altLang="zh-CN" sz="6600" dirty="0">
                <a:hlinkClick r:id="rId2"/>
              </a:rPr>
              <a:t>DP</a:t>
            </a:r>
            <a:r>
              <a:rPr lang="zh-CN" altLang="en-US" sz="6600" dirty="0">
                <a:hlinkClick r:id="rId2"/>
              </a:rPr>
              <a:t>分析法</a:t>
            </a:r>
            <a:endParaRPr lang="zh-CN" altLang="en-US" sz="6600" dirty="0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94875552-CD65-4903-997F-240AD58BA3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207450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568422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324</Words>
  <Application>Microsoft Office PowerPoint</Application>
  <PresentationFormat>宽屏</PresentationFormat>
  <Paragraphs>42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Microsoft YaHei UI</vt:lpstr>
      <vt:lpstr>宋体</vt:lpstr>
      <vt:lpstr>Arial</vt:lpstr>
      <vt:lpstr>Calibri</vt:lpstr>
      <vt:lpstr>Century Gothic</vt:lpstr>
      <vt:lpstr>Wingdings 3</vt:lpstr>
      <vt:lpstr>离子</vt:lpstr>
      <vt:lpstr>PowerPoint 演示文稿</vt:lpstr>
      <vt:lpstr>动态规划算法</vt:lpstr>
      <vt:lpstr>动态规划是一种用途很广的问题求解方法，它本身并不是一个特定的算法，而是一种思想，一种手段。   ——刘汝佳《算法竞赛入门经典》P259 </vt:lpstr>
      <vt:lpstr>数字三角形</vt:lpstr>
      <vt:lpstr>数字三角形</vt:lpstr>
      <vt:lpstr>输入输出</vt:lpstr>
      <vt:lpstr>Y总讲解：https://www.acwing.com/video/2294/</vt:lpstr>
      <vt:lpstr>参考代码</vt:lpstr>
      <vt:lpstr>闫氏DP分析法</vt:lpstr>
      <vt:lpstr>1、林克的01背包</vt:lpstr>
      <vt:lpstr>林克的01背包</vt:lpstr>
      <vt:lpstr>林克的01背包</vt:lpstr>
      <vt:lpstr>Y总讲解：https://www.acwing.com/video/944/</vt:lpstr>
      <vt:lpstr>参考代码</vt:lpstr>
      <vt:lpstr>2、林克的完全背包问题</vt:lpstr>
      <vt:lpstr>林克的完全背包问题</vt:lpstr>
      <vt:lpstr>PowerPoint 演示文稿</vt:lpstr>
      <vt:lpstr>Y总讲解:https://www.acwing.com/video/945/</vt:lpstr>
      <vt:lpstr>参考代码</vt:lpstr>
      <vt:lpstr>3、石子合并</vt:lpstr>
      <vt:lpstr>石子合并</vt:lpstr>
      <vt:lpstr>输入输出</vt:lpstr>
      <vt:lpstr>区间 DP 常用模版</vt:lpstr>
      <vt:lpstr>Y总讲解:https://www.acwing.com/video/943/</vt:lpstr>
      <vt:lpstr>参考代码</vt:lpstr>
      <vt:lpstr>4、最长公共子列</vt:lpstr>
      <vt:lpstr>最长公共子列</vt:lpstr>
      <vt:lpstr>输入输出</vt:lpstr>
      <vt:lpstr>Y总讲解：https://www.acwing.com/video/946/</vt:lpstr>
      <vt:lpstr>参考题解</vt:lpstr>
      <vt:lpstr>参考题解</vt:lpstr>
      <vt:lpstr>参考代碼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2023-07-17T15:16:48Z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